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3"/>
  </p:notesMasterIdLst>
  <p:sldIdLst>
    <p:sldId id="256" r:id="rId2"/>
    <p:sldId id="257" r:id="rId3"/>
    <p:sldId id="284" r:id="rId4"/>
    <p:sldId id="285" r:id="rId5"/>
    <p:sldId id="287" r:id="rId6"/>
    <p:sldId id="290" r:id="rId7"/>
    <p:sldId id="286" r:id="rId8"/>
    <p:sldId id="291" r:id="rId9"/>
    <p:sldId id="292" r:id="rId10"/>
    <p:sldId id="289" r:id="rId11"/>
    <p:sldId id="283"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 initials="" lastIdx="7" clrIdx="0"/>
  <p:cmAuthor id="1" name="Haitham Alhajj" initials="" lastIdx="5"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2"/>
    <p:restoredTop sz="94743"/>
  </p:normalViewPr>
  <p:slideViewPr>
    <p:cSldViewPr snapToGrid="0">
      <p:cViewPr varScale="1">
        <p:scale>
          <a:sx n="177" d="100"/>
          <a:sy n="177" d="100"/>
        </p:scale>
        <p:origin x="568"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649766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38" name="Shape 238"/>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2202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9773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6304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9788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19803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086969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27755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pic>
        <p:nvPicPr>
          <p:cNvPr id="12" name="Shape 12" descr="Big Data Analytics - Title Slide - Background.png"/>
          <p:cNvPicPr preferRelativeResize="0"/>
          <p:nvPr/>
        </p:nvPicPr>
        <p:blipFill rotWithShape="1">
          <a:blip r:embed="rId2">
            <a:alphaModFix/>
          </a:blip>
          <a:srcRect/>
          <a:stretch/>
        </p:blipFill>
        <p:spPr>
          <a:xfrm>
            <a:off x="0" y="0"/>
            <a:ext cx="9141968" cy="5143500"/>
          </a:xfrm>
          <a:prstGeom prst="rect">
            <a:avLst/>
          </a:prstGeom>
          <a:noFill/>
          <a:ln>
            <a:noFill/>
          </a:ln>
        </p:spPr>
      </p:pic>
      <p:sp>
        <p:nvSpPr>
          <p:cNvPr id="13" name="Shape 1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3200"/>
              <a:buFont typeface="Arial"/>
              <a:buNone/>
              <a:defRPr sz="32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Shape 1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lstStyle>
            <a:lvl1pPr marR="0" lvl="0"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Arial"/>
                <a:ea typeface="Arial"/>
                <a:cs typeface="Arial"/>
                <a:sym typeface="Arial"/>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15" name="Shape 1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34036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0" marR="0" lvl="1" indent="0" algn="l" rtl="0">
              <a:spcBef>
                <a:spcPts val="0"/>
              </a:spcBef>
              <a:buNone/>
              <a:defRPr sz="1200" b="0" i="0" u="none" strike="noStrike" cap="none">
                <a:solidFill>
                  <a:srgbClr val="888888"/>
                </a:solidFill>
                <a:latin typeface="Arial"/>
                <a:ea typeface="Arial"/>
                <a:cs typeface="Arial"/>
                <a:sym typeface="Arial"/>
              </a:defRPr>
            </a:lvl2pPr>
            <a:lvl3pPr marL="0" marR="0" lvl="2" indent="0" algn="l" rtl="0">
              <a:spcBef>
                <a:spcPts val="0"/>
              </a:spcBef>
              <a:buNone/>
              <a:defRPr sz="1200" b="0" i="0" u="none" strike="noStrike" cap="none">
                <a:solidFill>
                  <a:srgbClr val="888888"/>
                </a:solidFill>
                <a:latin typeface="Arial"/>
                <a:ea typeface="Arial"/>
                <a:cs typeface="Arial"/>
                <a:sym typeface="Arial"/>
              </a:defRPr>
            </a:lvl3pPr>
            <a:lvl4pPr marL="0" marR="0" lvl="3" indent="0" algn="l" rtl="0">
              <a:spcBef>
                <a:spcPts val="0"/>
              </a:spcBef>
              <a:buNone/>
              <a:defRPr sz="1200" b="0" i="0" u="none" strike="noStrike" cap="none">
                <a:solidFill>
                  <a:srgbClr val="888888"/>
                </a:solidFill>
                <a:latin typeface="Arial"/>
                <a:ea typeface="Arial"/>
                <a:cs typeface="Arial"/>
                <a:sym typeface="Arial"/>
              </a:defRPr>
            </a:lvl4pPr>
            <a:lvl5pPr marL="0" marR="0" lvl="4" indent="0" algn="l" rtl="0">
              <a:spcBef>
                <a:spcPts val="0"/>
              </a:spcBef>
              <a:buNone/>
              <a:defRPr sz="1200" b="0" i="0" u="none" strike="noStrike" cap="none">
                <a:solidFill>
                  <a:srgbClr val="888888"/>
                </a:solidFill>
                <a:latin typeface="Arial"/>
                <a:ea typeface="Arial"/>
                <a:cs typeface="Arial"/>
                <a:sym typeface="Arial"/>
              </a:defRPr>
            </a:lvl5pPr>
            <a:lvl6pPr marL="0" marR="0" lvl="5" indent="0" algn="l" rtl="0">
              <a:spcBef>
                <a:spcPts val="0"/>
              </a:spcBef>
              <a:buNone/>
              <a:defRPr sz="1200" b="0" i="0" u="none" strike="noStrike" cap="none">
                <a:solidFill>
                  <a:srgbClr val="888888"/>
                </a:solidFill>
                <a:latin typeface="Arial"/>
                <a:ea typeface="Arial"/>
                <a:cs typeface="Arial"/>
                <a:sym typeface="Arial"/>
              </a:defRPr>
            </a:lvl6pPr>
            <a:lvl7pPr marL="0" marR="0" lvl="6" indent="0" algn="l" rtl="0">
              <a:spcBef>
                <a:spcPts val="0"/>
              </a:spcBef>
              <a:buNone/>
              <a:defRPr sz="1200" b="0" i="0" u="none" strike="noStrike" cap="none">
                <a:solidFill>
                  <a:srgbClr val="888888"/>
                </a:solidFill>
                <a:latin typeface="Arial"/>
                <a:ea typeface="Arial"/>
                <a:cs typeface="Arial"/>
                <a:sym typeface="Arial"/>
              </a:defRPr>
            </a:lvl7pPr>
            <a:lvl8pPr marL="0" marR="0" lvl="7" indent="0" algn="l" rtl="0">
              <a:spcBef>
                <a:spcPts val="0"/>
              </a:spcBef>
              <a:buNone/>
              <a:defRPr sz="1200" b="0" i="0" u="none" strike="noStrike" cap="none">
                <a:solidFill>
                  <a:srgbClr val="888888"/>
                </a:solidFill>
                <a:latin typeface="Arial"/>
                <a:ea typeface="Arial"/>
                <a:cs typeface="Arial"/>
                <a:sym typeface="Arial"/>
              </a:defRPr>
            </a:lvl8pPr>
            <a:lvl9pPr marL="0" marR="0" lvl="8" indent="0" algn="l"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pic>
        <p:nvPicPr>
          <p:cNvPr id="18" name="Shape 18" descr="Big Data Analytics - Slide Backgrounds_Artboard 2.png"/>
          <p:cNvPicPr preferRelativeResize="0"/>
          <p:nvPr/>
        </p:nvPicPr>
        <p:blipFill rotWithShape="1">
          <a:blip r:embed="rId2">
            <a:alphaModFix/>
          </a:blip>
          <a:srcRect/>
          <a:stretch/>
        </p:blipFill>
        <p:spPr>
          <a:xfrm>
            <a:off x="0" y="0"/>
            <a:ext cx="9142223" cy="5143500"/>
          </a:xfrm>
          <a:prstGeom prst="rect">
            <a:avLst/>
          </a:prstGeom>
          <a:noFill/>
          <a:ln>
            <a:noFill/>
          </a:ln>
        </p:spPr>
      </p:pic>
      <p:sp>
        <p:nvSpPr>
          <p:cNvPr id="19" name="Shape 1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2800"/>
              <a:buFont typeface="Arial"/>
              <a:buNone/>
              <a:defRPr sz="28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Shape 20"/>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1"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st Slide" type="blank">
  <p:cSld name="BLANK">
    <p:spTree>
      <p:nvGrpSpPr>
        <p:cNvPr id="1" name="Shape 23"/>
        <p:cNvGrpSpPr/>
        <p:nvPr/>
      </p:nvGrpSpPr>
      <p:grpSpPr>
        <a:xfrm>
          <a:off x="0" y="0"/>
          <a:ext cx="0" cy="0"/>
          <a:chOff x="0" y="0"/>
          <a:chExt cx="0" cy="0"/>
        </a:xfrm>
      </p:grpSpPr>
      <p:pic>
        <p:nvPicPr>
          <p:cNvPr id="24" name="Shape 24" descr="Big Data Analytics - Slide Backgrounds_Artboard 7.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25" name="Shape 25"/>
          <p:cNvSpPr txBox="1"/>
          <p:nvPr/>
        </p:nvSpPr>
        <p:spPr>
          <a:xfrm>
            <a:off x="3413760" y="914400"/>
            <a:ext cx="5120640" cy="20313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a:solidFill>
                  <a:srgbClr val="595959"/>
                </a:solidFill>
                <a:latin typeface="Arial"/>
                <a:ea typeface="Arial"/>
                <a:cs typeface="Arial"/>
                <a:sym typeface="Aria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ccecrsdv@mcmaster.ca.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pic>
        <p:nvPicPr>
          <p:cNvPr id="27" name="Shape 27" descr="Big Data Analytics - Slide Backgrounds_Artboard 4.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28" name="Shape 28"/>
          <p:cNvSpPr txBox="1">
            <a:spLocks noGrp="1"/>
          </p:cNvSpPr>
          <p:nvPr>
            <p:ph type="title"/>
          </p:nvPr>
        </p:nvSpPr>
        <p:spPr>
          <a:xfrm>
            <a:off x="295593" y="2042399"/>
            <a:ext cx="5724207" cy="1021556"/>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lt1"/>
              </a:buClr>
              <a:buSzPts val="2800"/>
              <a:buFont typeface="Arial"/>
              <a:buNone/>
              <a:defRPr sz="2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Shape 29"/>
          <p:cNvSpPr txBox="1">
            <a:spLocks noGrp="1"/>
          </p:cNvSpPr>
          <p:nvPr>
            <p:ph type="body" idx="1"/>
          </p:nvPr>
        </p:nvSpPr>
        <p:spPr>
          <a:xfrm>
            <a:off x="295593" y="3200400"/>
            <a:ext cx="7772400" cy="82296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
        <p:cNvGrpSpPr/>
        <p:nvPr/>
      </p:nvGrpSpPr>
      <p:grpSpPr>
        <a:xfrm>
          <a:off x="0" y="0"/>
          <a:ext cx="0" cy="0"/>
          <a:chOff x="0" y="0"/>
          <a:chExt cx="0" cy="0"/>
        </a:xfrm>
      </p:grpSpPr>
      <p:pic>
        <p:nvPicPr>
          <p:cNvPr id="32" name="Shape 32" descr="Big Data Analytics - Slide Backgrounds_Artboard 3.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33" name="Shape 33"/>
          <p:cNvSpPr txBox="1">
            <a:spLocks noGrp="1"/>
          </p:cNvSpPr>
          <p:nvPr>
            <p:ph type="body" idx="1"/>
          </p:nvPr>
        </p:nvSpPr>
        <p:spPr>
          <a:xfrm>
            <a:off x="355600" y="1151335"/>
            <a:ext cx="376936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2"/>
          </p:nvPr>
        </p:nvSpPr>
        <p:spPr>
          <a:xfrm>
            <a:off x="5191760" y="1151336"/>
            <a:ext cx="338328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36" name="Shape 36"/>
          <p:cNvSpPr txBox="1">
            <a:spLocks noGrp="1"/>
          </p:cNvSpPr>
          <p:nvPr>
            <p:ph type="body" idx="3"/>
          </p:nvPr>
        </p:nvSpPr>
        <p:spPr>
          <a:xfrm>
            <a:off x="5191761" y="528321"/>
            <a:ext cx="338328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body" idx="4"/>
          </p:nvPr>
        </p:nvSpPr>
        <p:spPr>
          <a:xfrm>
            <a:off x="355600" y="528321"/>
            <a:ext cx="376936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2">
  <p:cSld name="Comparison 2">
    <p:spTree>
      <p:nvGrpSpPr>
        <p:cNvPr id="1" name="Shape 38"/>
        <p:cNvGrpSpPr/>
        <p:nvPr/>
      </p:nvGrpSpPr>
      <p:grpSpPr>
        <a:xfrm>
          <a:off x="0" y="0"/>
          <a:ext cx="0" cy="0"/>
          <a:chOff x="0" y="0"/>
          <a:chExt cx="0" cy="0"/>
        </a:xfrm>
      </p:grpSpPr>
      <p:pic>
        <p:nvPicPr>
          <p:cNvPr id="39" name="Shape 39" descr="Big Data Analytics - Slide Backgrounds_Artboard 6.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0" name="Shape 40"/>
          <p:cNvSpPr txBox="1">
            <a:spLocks noGrp="1"/>
          </p:cNvSpPr>
          <p:nvPr>
            <p:ph type="body" idx="1"/>
          </p:nvPr>
        </p:nvSpPr>
        <p:spPr>
          <a:xfrm>
            <a:off x="355600" y="379175"/>
            <a:ext cx="8402320" cy="1998265"/>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355600" y="2794001"/>
            <a:ext cx="8402320" cy="197326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1pPr>
            <a:lvl2pPr marL="914400" marR="0" lvl="1"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2pPr>
            <a:lvl3pPr marL="1371600" marR="0" lvl="2"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3pPr>
            <a:lvl4pPr marL="1828800" marR="0" lvl="3"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4pPr>
            <a:lvl5pPr marL="2286000" marR="0" lvl="4"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type="titleOnly">
  <p:cSld name="TITLE_ONLY">
    <p:spTree>
      <p:nvGrpSpPr>
        <p:cNvPr id="1" name="Shape 43"/>
        <p:cNvGrpSpPr/>
        <p:nvPr/>
      </p:nvGrpSpPr>
      <p:grpSpPr>
        <a:xfrm>
          <a:off x="0" y="0"/>
          <a:ext cx="0" cy="0"/>
          <a:chOff x="0" y="0"/>
          <a:chExt cx="0" cy="0"/>
        </a:xfrm>
      </p:grpSpPr>
      <p:pic>
        <p:nvPicPr>
          <p:cNvPr id="44" name="Shape 44" descr="Big Data Analytics - Slide Backgrounds_Artboard 5.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5" name="Shape 45"/>
          <p:cNvSpPr txBox="1">
            <a:spLocks noGrp="1"/>
          </p:cNvSpPr>
          <p:nvPr>
            <p:ph type="title"/>
          </p:nvPr>
        </p:nvSpPr>
        <p:spPr>
          <a:xfrm>
            <a:off x="863600" y="843280"/>
            <a:ext cx="7416800" cy="34036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Shape 7"/>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Shape 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Shape 1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noAutofit/>
          </a:bodyPr>
          <a:lstStyle/>
          <a:p>
            <a:pPr lvl="0" algn="ctr"/>
            <a:r>
              <a:rPr lang="en-CA" dirty="0"/>
              <a:t>Classification with Logistics Regression </a:t>
            </a:r>
            <a:endParaRPr dirty="0"/>
          </a:p>
        </p:txBody>
      </p:sp>
      <p:sp>
        <p:nvSpPr>
          <p:cNvPr id="54" name="Shape 5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Week 4</a:t>
            </a:r>
            <a:endParaRPr sz="1200" b="0" i="0" u="none" strike="noStrike" cap="none" dirty="0">
              <a:solidFill>
                <a:schemeClr val="dk1"/>
              </a:solidFill>
              <a:latin typeface="Arial"/>
              <a:ea typeface="Arial"/>
              <a:cs typeface="Arial"/>
              <a:sym typeface="Arial"/>
            </a:endParaRPr>
          </a:p>
        </p:txBody>
      </p:sp>
      <p:sp>
        <p:nvSpPr>
          <p:cNvPr id="2" name="TextBox 1">
            <a:extLst>
              <a:ext uri="{FF2B5EF4-FFF2-40B4-BE49-F238E27FC236}">
                <a16:creationId xmlns:a16="http://schemas.microsoft.com/office/drawing/2014/main" id="{DB0496D4-2085-3F48-BB89-17FABCE0330E}"/>
              </a:ext>
            </a:extLst>
          </p:cNvPr>
          <p:cNvSpPr txBox="1"/>
          <p:nvPr/>
        </p:nvSpPr>
        <p:spPr>
          <a:xfrm>
            <a:off x="972000" y="1742400"/>
            <a:ext cx="184731" cy="307777"/>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09895" y="11624"/>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How is it done?</a:t>
            </a:r>
            <a:endParaRPr dirty="0"/>
          </a:p>
        </p:txBody>
      </p:sp>
      <p:sp>
        <p:nvSpPr>
          <p:cNvPr id="60" name="Shape 60"/>
          <p:cNvSpPr txBox="1">
            <a:spLocks noGrp="1"/>
          </p:cNvSpPr>
          <p:nvPr>
            <p:ph type="body" idx="1"/>
          </p:nvPr>
        </p:nvSpPr>
        <p:spPr>
          <a:xfrm>
            <a:off x="1619976" y="327935"/>
            <a:ext cx="7645468" cy="4851285"/>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Similar to the linear regression, you need </a:t>
            </a:r>
          </a:p>
          <a:p>
            <a:pPr marL="0" indent="0" fontAlgn="base">
              <a:lnSpc>
                <a:spcPct val="90000"/>
              </a:lnSpc>
              <a:spcBef>
                <a:spcPct val="20000"/>
              </a:spcBef>
              <a:spcAft>
                <a:spcPct val="0"/>
              </a:spcAft>
              <a:buClr>
                <a:srgbClr val="009999"/>
              </a:buClr>
              <a:buSzTx/>
              <a:buNone/>
            </a:pPr>
            <a:r>
              <a:rPr lang="en-US" altLang="en-US" dirty="0"/>
              <a:t>1- Import your data set</a:t>
            </a:r>
          </a:p>
          <a:p>
            <a:pPr marL="0" indent="0" fontAlgn="base">
              <a:lnSpc>
                <a:spcPct val="90000"/>
              </a:lnSpc>
              <a:spcBef>
                <a:spcPct val="20000"/>
              </a:spcBef>
              <a:spcAft>
                <a:spcPct val="0"/>
              </a:spcAft>
              <a:buClr>
                <a:srgbClr val="009999"/>
              </a:buClr>
              <a:buSzTx/>
              <a:buNone/>
            </a:pPr>
            <a:r>
              <a:rPr lang="en-US" altLang="en-US" dirty="0"/>
              <a:t>2- Know your predictors and target!, </a:t>
            </a:r>
            <a:r>
              <a:rPr lang="en-US" altLang="en-US" dirty="0">
                <a:solidFill>
                  <a:schemeClr val="accent3"/>
                </a:solidFill>
              </a:rPr>
              <a:t>that is </a:t>
            </a:r>
            <a:r>
              <a:rPr lang="en-US" altLang="en-US" dirty="0" err="1">
                <a:solidFill>
                  <a:schemeClr val="accent3"/>
                </a:solidFill>
              </a:rPr>
              <a:t>X,y</a:t>
            </a:r>
            <a:endParaRPr lang="en-US" altLang="en-US" dirty="0">
              <a:solidFill>
                <a:schemeClr val="accent3"/>
              </a:solidFill>
            </a:endParaRPr>
          </a:p>
          <a:p>
            <a:pPr marL="0" indent="0" fontAlgn="base">
              <a:lnSpc>
                <a:spcPct val="90000"/>
              </a:lnSpc>
              <a:spcBef>
                <a:spcPct val="20000"/>
              </a:spcBef>
              <a:spcAft>
                <a:spcPct val="0"/>
              </a:spcAft>
              <a:buClr>
                <a:srgbClr val="009999"/>
              </a:buClr>
              <a:buSzTx/>
              <a:buNone/>
            </a:pPr>
            <a:r>
              <a:rPr lang="en-US" altLang="en-US" dirty="0"/>
              <a:t>3- Choose your set of features</a:t>
            </a:r>
          </a:p>
          <a:p>
            <a:pPr marL="0" indent="0" fontAlgn="base">
              <a:lnSpc>
                <a:spcPct val="90000"/>
              </a:lnSpc>
              <a:spcBef>
                <a:spcPct val="20000"/>
              </a:spcBef>
              <a:spcAft>
                <a:spcPct val="0"/>
              </a:spcAft>
              <a:buClr>
                <a:srgbClr val="009999"/>
              </a:buClr>
              <a:buSzTx/>
              <a:buNone/>
            </a:pPr>
            <a:r>
              <a:rPr lang="en-US" dirty="0"/>
              <a:t>4- Divide the data into training and testing sets with their labels</a:t>
            </a:r>
            <a:r>
              <a:rPr lang="en-CA" dirty="0"/>
              <a:t>	</a:t>
            </a:r>
            <a:br>
              <a:rPr lang="en-CA" dirty="0"/>
            </a:br>
            <a:r>
              <a:rPr lang="en-CA" dirty="0"/>
              <a:t>5- Clean your data</a:t>
            </a:r>
            <a:endParaRPr lang="en-US" dirty="0"/>
          </a:p>
          <a:p>
            <a:pPr marL="0" indent="0" fontAlgn="base">
              <a:lnSpc>
                <a:spcPct val="90000"/>
              </a:lnSpc>
              <a:spcBef>
                <a:spcPct val="20000"/>
              </a:spcBef>
              <a:spcAft>
                <a:spcPct val="0"/>
              </a:spcAft>
              <a:buClr>
                <a:srgbClr val="009999"/>
              </a:buClr>
              <a:buSzTx/>
              <a:buNone/>
            </a:pPr>
            <a:r>
              <a:rPr lang="en-US" dirty="0"/>
              <a:t>6- Import Logistic regression</a:t>
            </a:r>
          </a:p>
          <a:p>
            <a:pPr marL="0" indent="0" fontAlgn="base">
              <a:lnSpc>
                <a:spcPct val="90000"/>
              </a:lnSpc>
              <a:spcBef>
                <a:spcPct val="20000"/>
              </a:spcBef>
              <a:spcAft>
                <a:spcPct val="0"/>
              </a:spcAft>
              <a:buClr>
                <a:srgbClr val="009999"/>
              </a:buClr>
              <a:buSzTx/>
              <a:buNone/>
            </a:pPr>
            <a:r>
              <a:rPr lang="en-CA" dirty="0"/>
              <a:t>	</a:t>
            </a:r>
            <a:r>
              <a:rPr lang="en-CA" dirty="0">
                <a:solidFill>
                  <a:schemeClr val="bg2"/>
                </a:solidFill>
              </a:rPr>
              <a:t>from </a:t>
            </a:r>
            <a:r>
              <a:rPr lang="en-CA" dirty="0" err="1">
                <a:solidFill>
                  <a:schemeClr val="bg2"/>
                </a:solidFill>
              </a:rPr>
              <a:t>sklearn.linear_model</a:t>
            </a:r>
            <a:r>
              <a:rPr lang="en-CA" dirty="0">
                <a:solidFill>
                  <a:schemeClr val="bg2"/>
                </a:solidFill>
              </a:rPr>
              <a:t> import </a:t>
            </a:r>
            <a:r>
              <a:rPr lang="en-CA" dirty="0" err="1">
                <a:solidFill>
                  <a:schemeClr val="bg2"/>
                </a:solidFill>
              </a:rPr>
              <a:t>LogisticRegression</a:t>
            </a:r>
            <a:endParaRPr lang="en-CA" dirty="0">
              <a:solidFill>
                <a:schemeClr val="bg2"/>
              </a:solidFill>
            </a:endParaRPr>
          </a:p>
          <a:p>
            <a:pPr marL="0" indent="0" fontAlgn="base">
              <a:lnSpc>
                <a:spcPct val="90000"/>
              </a:lnSpc>
              <a:spcBef>
                <a:spcPct val="20000"/>
              </a:spcBef>
              <a:spcAft>
                <a:spcPct val="0"/>
              </a:spcAft>
              <a:buClr>
                <a:srgbClr val="009999"/>
              </a:buClr>
              <a:buSzTx/>
              <a:buNone/>
            </a:pPr>
            <a:r>
              <a:rPr lang="en-CA" dirty="0">
                <a:solidFill>
                  <a:schemeClr val="bg2"/>
                </a:solidFill>
              </a:rPr>
              <a:t>	</a:t>
            </a:r>
            <a:r>
              <a:rPr lang="en-CA" dirty="0" err="1">
                <a:solidFill>
                  <a:schemeClr val="bg2"/>
                </a:solidFill>
              </a:rPr>
              <a:t>lr</a:t>
            </a:r>
            <a:r>
              <a:rPr lang="en-CA" dirty="0">
                <a:solidFill>
                  <a:schemeClr val="bg2"/>
                </a:solidFill>
              </a:rPr>
              <a:t> = </a:t>
            </a:r>
            <a:r>
              <a:rPr lang="en-CA" dirty="0" err="1">
                <a:solidFill>
                  <a:schemeClr val="bg2"/>
                </a:solidFill>
              </a:rPr>
              <a:t>LogisticRegression</a:t>
            </a:r>
            <a:r>
              <a:rPr lang="en-CA" dirty="0">
                <a:solidFill>
                  <a:schemeClr val="bg2"/>
                </a:solidFill>
              </a:rPr>
              <a:t>(penalty = 'l1', C = 10,random_state = 1)</a:t>
            </a:r>
            <a:br>
              <a:rPr lang="en-CA" dirty="0"/>
            </a:br>
            <a:r>
              <a:rPr lang="en-CA" dirty="0"/>
              <a:t>7- fit (train) your model </a:t>
            </a:r>
          </a:p>
          <a:p>
            <a:pPr marL="0" indent="0" fontAlgn="base">
              <a:lnSpc>
                <a:spcPct val="90000"/>
              </a:lnSpc>
              <a:spcBef>
                <a:spcPct val="20000"/>
              </a:spcBef>
              <a:spcAft>
                <a:spcPct val="0"/>
              </a:spcAft>
              <a:buClr>
                <a:srgbClr val="009999"/>
              </a:buClr>
              <a:buSzTx/>
              <a:buNone/>
            </a:pPr>
            <a:r>
              <a:rPr lang="en-CA" dirty="0"/>
              <a:t>8- predict your target </a:t>
            </a:r>
          </a:p>
          <a:p>
            <a:pPr marL="0" indent="0" fontAlgn="base">
              <a:lnSpc>
                <a:spcPct val="90000"/>
              </a:lnSpc>
              <a:spcBef>
                <a:spcPct val="20000"/>
              </a:spcBef>
              <a:spcAft>
                <a:spcPct val="0"/>
              </a:spcAft>
              <a:buClr>
                <a:srgbClr val="009999"/>
              </a:buClr>
              <a:buSzTx/>
              <a:buNone/>
            </a:pPr>
            <a:r>
              <a:rPr lang="en-CA" dirty="0"/>
              <a:t>9- Compare you target with your prediction</a:t>
            </a:r>
          </a:p>
          <a:p>
            <a:pPr marL="0" indent="0" fontAlgn="base">
              <a:lnSpc>
                <a:spcPct val="90000"/>
              </a:lnSpc>
              <a:spcBef>
                <a:spcPct val="20000"/>
              </a:spcBef>
              <a:spcAft>
                <a:spcPct val="0"/>
              </a:spcAft>
              <a:buClr>
                <a:srgbClr val="009999"/>
              </a:buClr>
              <a:buSzTx/>
              <a:buNone/>
            </a:pPr>
            <a:r>
              <a:rPr lang="en-CA" b="1" dirty="0"/>
              <a:t>	from</a:t>
            </a:r>
            <a:r>
              <a:rPr lang="en-CA" dirty="0"/>
              <a:t> </a:t>
            </a:r>
            <a:r>
              <a:rPr lang="en-CA" b="1" dirty="0" err="1"/>
              <a:t>sklearn.metrics</a:t>
            </a:r>
            <a:r>
              <a:rPr lang="en-CA" dirty="0"/>
              <a:t> </a:t>
            </a:r>
            <a:r>
              <a:rPr lang="en-CA" b="1" dirty="0"/>
              <a:t>import</a:t>
            </a:r>
            <a:r>
              <a:rPr lang="en-CA" dirty="0"/>
              <a:t> </a:t>
            </a:r>
            <a:r>
              <a:rPr lang="en-CA" dirty="0" err="1"/>
              <a:t>accuracy_score</a:t>
            </a:r>
            <a:endParaRPr lang="en-CA" dirty="0"/>
          </a:p>
          <a:p>
            <a:pPr marL="0" indent="0" fontAlgn="base">
              <a:lnSpc>
                <a:spcPct val="90000"/>
              </a:lnSpc>
              <a:spcBef>
                <a:spcPct val="20000"/>
              </a:spcBef>
              <a:spcAft>
                <a:spcPct val="0"/>
              </a:spcAft>
              <a:buClr>
                <a:srgbClr val="009999"/>
              </a:buClr>
              <a:buSzTx/>
              <a:buNone/>
            </a:pPr>
            <a:r>
              <a:rPr lang="en-CA" dirty="0"/>
              <a:t>	</a:t>
            </a:r>
            <a:r>
              <a:rPr lang="en-CA" dirty="0" err="1">
                <a:solidFill>
                  <a:schemeClr val="bg2"/>
                </a:solidFill>
              </a:rPr>
              <a:t>accuracy_score</a:t>
            </a:r>
            <a:r>
              <a:rPr lang="en-CA" dirty="0">
                <a:solidFill>
                  <a:schemeClr val="bg2"/>
                </a:solidFill>
              </a:rPr>
              <a:t>(</a:t>
            </a:r>
            <a:r>
              <a:rPr lang="en-CA" dirty="0" err="1">
                <a:solidFill>
                  <a:schemeClr val="bg2"/>
                </a:solidFill>
              </a:rPr>
              <a:t>y_test,y</a:t>
            </a:r>
            <a:r>
              <a:rPr lang="en-CA" dirty="0">
                <a:solidFill>
                  <a:schemeClr val="bg2"/>
                </a:solidFill>
              </a:rPr>
              <a:t>_ predict), </a:t>
            </a:r>
            <a:r>
              <a:rPr lang="en-CA" dirty="0">
                <a:solidFill>
                  <a:srgbClr val="92D050"/>
                </a:solidFill>
              </a:rPr>
              <a:t>you need to import </a:t>
            </a:r>
            <a:r>
              <a:rPr lang="en-CA" dirty="0" err="1">
                <a:solidFill>
                  <a:srgbClr val="92D050"/>
                </a:solidFill>
              </a:rPr>
              <a:t>accuracy_score</a:t>
            </a:r>
            <a:br>
              <a:rPr lang="en-CA" dirty="0">
                <a:solidFill>
                  <a:srgbClr val="92D050"/>
                </a:solidFill>
              </a:rPr>
            </a:br>
            <a:endParaRPr lang="en-US" dirty="0">
              <a:solidFill>
                <a:srgbClr val="92D050"/>
              </a:solidFill>
            </a:endParaRPr>
          </a:p>
        </p:txBody>
      </p:sp>
    </p:spTree>
    <p:extLst>
      <p:ext uri="{BB962C8B-B14F-4D97-AF65-F5344CB8AC3E}">
        <p14:creationId xmlns:p14="http://schemas.microsoft.com/office/powerpoint/2010/main" val="3802286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Classification?</a:t>
            </a:r>
            <a:endParaRPr dirty="0"/>
          </a:p>
        </p:txBody>
      </p:sp>
      <p:sp>
        <p:nvSpPr>
          <p:cNvPr id="60" name="Shape 60"/>
          <p:cNvSpPr txBox="1">
            <a:spLocks noGrp="1"/>
          </p:cNvSpPr>
          <p:nvPr>
            <p:ph type="body" idx="1"/>
          </p:nvPr>
        </p:nvSpPr>
        <p:spPr>
          <a:xfrm>
            <a:off x="1562826" y="1099458"/>
            <a:ext cx="6969760" cy="3809999"/>
          </a:xfrm>
          <a:prstGeom prst="rect">
            <a:avLst/>
          </a:prstGeom>
          <a:noFill/>
          <a:ln>
            <a:noFill/>
          </a:ln>
        </p:spPr>
        <p:txBody>
          <a:bodyPr spcFirstLastPara="1" wrap="square" lIns="91425" tIns="45700" rIns="91425" bIns="45700" anchor="t" anchorCtr="0">
            <a:noAutofit/>
          </a:bodyPr>
          <a:lstStyle/>
          <a:p>
            <a:pPr marL="990600" lvl="1" indent="-533400">
              <a:lnSpc>
                <a:spcPct val="90000"/>
              </a:lnSpc>
            </a:pPr>
            <a:r>
              <a:rPr lang="en-CA" dirty="0"/>
              <a:t>In machine learning, pattern recognition is the assignment of some sort of output value (or label) to a given input value (or instance), according to some specific algorithm.</a:t>
            </a:r>
            <a:endParaRPr lang="en-CA" b="1" dirty="0"/>
          </a:p>
          <a:p>
            <a:pPr marL="990600" lvl="1" indent="-533400">
              <a:lnSpc>
                <a:spcPct val="90000"/>
              </a:lnSpc>
            </a:pPr>
            <a:r>
              <a:rPr lang="en-CA" b="1" dirty="0"/>
              <a:t>Classification</a:t>
            </a:r>
            <a:r>
              <a:rPr lang="en-CA" dirty="0"/>
              <a:t> is the problem of identifying to which of a set of categories a new observation belongs, on the basis of a training set of data containing observations whose category membership is known.</a:t>
            </a:r>
          </a:p>
          <a:p>
            <a:pPr marL="990600" lvl="1" indent="-533400">
              <a:lnSpc>
                <a:spcPct val="90000"/>
              </a:lnSpc>
            </a:pPr>
            <a:r>
              <a:rPr lang="en-CA" dirty="0"/>
              <a:t>Both Regression and Classification are aimed to find a function </a:t>
            </a:r>
            <a:r>
              <a:rPr lang="en-CA" b="1" i="1" dirty="0"/>
              <a:t>h</a:t>
            </a:r>
            <a:r>
              <a:rPr lang="en-CA" dirty="0"/>
              <a:t> which maps data </a:t>
            </a:r>
            <a:r>
              <a:rPr lang="en-CA" b="1" i="1" dirty="0"/>
              <a:t>X</a:t>
            </a:r>
            <a:r>
              <a:rPr lang="en-CA" dirty="0"/>
              <a:t> to feature </a:t>
            </a:r>
            <a:r>
              <a:rPr lang="en-CA" b="1" i="1" dirty="0"/>
              <a:t>y</a:t>
            </a:r>
            <a:r>
              <a:rPr lang="en-CA" dirty="0"/>
              <a:t>. In regression,  </a:t>
            </a:r>
            <a:r>
              <a:rPr lang="en-CA" b="1" i="1" dirty="0"/>
              <a:t>y</a:t>
            </a:r>
            <a:r>
              <a:rPr lang="en-CA" dirty="0"/>
              <a:t> is a continuous variable. </a:t>
            </a:r>
          </a:p>
          <a:p>
            <a:pPr marL="990600" lvl="1" indent="-533400">
              <a:lnSpc>
                <a:spcPct val="90000"/>
              </a:lnSpc>
            </a:pPr>
            <a:r>
              <a:rPr lang="en-CA" dirty="0"/>
              <a:t>In classification,  </a:t>
            </a:r>
            <a:r>
              <a:rPr lang="en-CA" b="1" i="1" dirty="0"/>
              <a:t>y</a:t>
            </a:r>
            <a:r>
              <a:rPr lang="en-CA" dirty="0"/>
              <a:t> is a discrete variable (categorical variable). </a:t>
            </a:r>
          </a:p>
          <a:p>
            <a:pPr marL="990600" lvl="1" indent="-533400">
              <a:lnSpc>
                <a:spcPct val="90000"/>
              </a:lnSpc>
            </a:pPr>
            <a:r>
              <a:rPr lang="en-CA" dirty="0"/>
              <a:t>In linear regression, data is modeled using a linear function, and unknown parameters are estimated from the data. </a:t>
            </a:r>
          </a:p>
          <a:p>
            <a:pPr marL="990600" lvl="1" indent="-533400">
              <a:lnSpc>
                <a:spcPct val="90000"/>
              </a:lnSpc>
            </a:pPr>
            <a:endParaRPr lang="en-CA"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6969760" cy="3809999"/>
          </a:xfrm>
          <a:prstGeom prst="rect">
            <a:avLst/>
          </a:prstGeom>
          <a:noFill/>
          <a:ln>
            <a:noFill/>
          </a:ln>
        </p:spPr>
        <p:txBody>
          <a:bodyPr spcFirstLastPara="1" wrap="square" lIns="91425" tIns="45700" rIns="91425" bIns="45700" anchor="t" anchorCtr="0">
            <a:noAutofit/>
          </a:bodyPr>
          <a:lstStyle/>
          <a:p>
            <a:pPr marL="990600" lvl="1" indent="-533400">
              <a:lnSpc>
                <a:spcPct val="90000"/>
              </a:lnSpc>
            </a:pPr>
            <a:r>
              <a:rPr lang="en-CA" dirty="0"/>
              <a:t>In statistics, logistic regression (sometimes called the logistic model or logit model) is used for prediction of the probability of occurrence of an event by fitting data to a logit function logistic curve. </a:t>
            </a:r>
            <a:r>
              <a:rPr lang="en-CA" sz="1000" dirty="0"/>
              <a:t>(Walker, SH and Duncan, DB ,1967)</a:t>
            </a:r>
            <a:endParaRPr lang="en-US" altLang="en-US" sz="1000" dirty="0"/>
          </a:p>
          <a:p>
            <a:pPr marL="990600" lvl="1" indent="-533400">
              <a:lnSpc>
                <a:spcPct val="90000"/>
              </a:lnSpc>
            </a:pPr>
            <a:r>
              <a:rPr lang="en-US" altLang="en-US" dirty="0"/>
              <a:t>It’s a form of regression that allows the prediction of discrete variables by a mix of continuous and discrete predictors.</a:t>
            </a:r>
          </a:p>
          <a:p>
            <a:pPr marL="457200" lvl="1" indent="0">
              <a:lnSpc>
                <a:spcPct val="90000"/>
              </a:lnSpc>
              <a:buNone/>
            </a:pPr>
            <a:endParaRPr lang="en-US" altLang="en-US" dirty="0"/>
          </a:p>
          <a:p>
            <a:pPr marL="990600" lvl="1" indent="-533400">
              <a:lnSpc>
                <a:spcPct val="90000"/>
              </a:lnSpc>
            </a:pPr>
            <a:r>
              <a:rPr lang="en-US" altLang="en-US" dirty="0"/>
              <a:t>Addresses the same questions that discriminant function analysis and multiple regression do but with no distributional assumptions on the predictors (the predictors do not have to be normally distributed, linearly related or have equal variance in each group)</a:t>
            </a:r>
          </a:p>
          <a:p>
            <a:pPr marL="990600" lvl="1" indent="-533400">
              <a:lnSpc>
                <a:spcPct val="90000"/>
              </a:lnSpc>
            </a:pPr>
            <a:r>
              <a:rPr lang="en-US" dirty="0"/>
              <a:t>Binary logistic regression is a type of regression analysis where the dependent variable is a dummy variable: coded 1-survived and 0 did not survive. </a:t>
            </a:r>
          </a:p>
          <a:p>
            <a:pPr marL="457200" lvl="1" indent="0">
              <a:lnSpc>
                <a:spcPct val="90000"/>
              </a:lnSpc>
              <a:buNone/>
            </a:pPr>
            <a:endParaRPr lang="en-US" altLang="en-US" dirty="0"/>
          </a:p>
        </p:txBody>
      </p:sp>
    </p:spTree>
    <p:extLst>
      <p:ext uri="{BB962C8B-B14F-4D97-AF65-F5344CB8AC3E}">
        <p14:creationId xmlns:p14="http://schemas.microsoft.com/office/powerpoint/2010/main" val="2565538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6969760" cy="3809999"/>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Assumptions</a:t>
            </a:r>
          </a:p>
          <a:p>
            <a:pPr marL="342900" indent="-342900" fontAlgn="base">
              <a:lnSpc>
                <a:spcPct val="90000"/>
              </a:lnSpc>
              <a:spcBef>
                <a:spcPct val="20000"/>
              </a:spcBef>
              <a:spcAft>
                <a:spcPct val="0"/>
              </a:spcAft>
              <a:buClr>
                <a:srgbClr val="009999"/>
              </a:buClr>
              <a:buSzTx/>
              <a:buFont typeface="Wingdings" pitchFamily="2" charset="2"/>
              <a:buChar char="§"/>
            </a:pPr>
            <a:r>
              <a:rPr lang="en-US" altLang="en-US" dirty="0"/>
              <a:t>The only “real” limitation on logistic regression is that the outcome must be discrete.</a:t>
            </a:r>
          </a:p>
          <a:p>
            <a:pPr marL="342900" indent="-342900" fontAlgn="base">
              <a:lnSpc>
                <a:spcPct val="90000"/>
              </a:lnSpc>
              <a:spcBef>
                <a:spcPct val="20000"/>
              </a:spcBef>
              <a:spcAft>
                <a:spcPct val="0"/>
              </a:spcAft>
              <a:buClr>
                <a:srgbClr val="009999"/>
              </a:buClr>
              <a:buSzTx/>
              <a:buFont typeface="Wingdings" pitchFamily="2" charset="2"/>
              <a:buChar char="§"/>
            </a:pPr>
            <a:r>
              <a:rPr lang="en-US" altLang="en-US" dirty="0"/>
              <a:t>Absence of multicollinearity</a:t>
            </a:r>
          </a:p>
          <a:p>
            <a:pPr lvl="1">
              <a:buFont typeface="Wingdings" pitchFamily="2" charset="2"/>
              <a:buChar char="§"/>
            </a:pPr>
            <a:r>
              <a:rPr lang="en-US" altLang="en-US" sz="1400" dirty="0"/>
              <a:t>The presence of multicollinearity will not lead to biased coefficients. </a:t>
            </a:r>
          </a:p>
          <a:p>
            <a:pPr lvl="1">
              <a:buFont typeface="Wingdings" pitchFamily="2" charset="2"/>
              <a:buChar char="§"/>
            </a:pPr>
            <a:r>
              <a:rPr lang="en-US" altLang="en-US" sz="1400" dirty="0"/>
              <a:t>But the standard errors of the coefficients will be inflated. </a:t>
            </a:r>
          </a:p>
          <a:p>
            <a:pPr marL="342900" indent="-342900" fontAlgn="base">
              <a:lnSpc>
                <a:spcPct val="90000"/>
              </a:lnSpc>
              <a:spcBef>
                <a:spcPct val="20000"/>
              </a:spcBef>
              <a:spcAft>
                <a:spcPct val="0"/>
              </a:spcAft>
              <a:buClr>
                <a:srgbClr val="009999"/>
              </a:buClr>
              <a:buSzTx/>
              <a:buFont typeface="Wingdings" pitchFamily="2" charset="2"/>
              <a:buChar char="§"/>
            </a:pPr>
            <a:r>
              <a:rPr lang="en-US" altLang="en-US" dirty="0"/>
              <a:t>No outliers</a:t>
            </a:r>
          </a:p>
          <a:p>
            <a:pPr marL="342900" indent="-342900" fontAlgn="base">
              <a:lnSpc>
                <a:spcPct val="90000"/>
              </a:lnSpc>
              <a:spcBef>
                <a:spcPct val="20000"/>
              </a:spcBef>
              <a:spcAft>
                <a:spcPct val="0"/>
              </a:spcAft>
              <a:buClr>
                <a:srgbClr val="009999"/>
              </a:buClr>
              <a:buSzTx/>
              <a:buFont typeface="Wingdings" pitchFamily="2" charset="2"/>
              <a:buChar char="§"/>
            </a:pPr>
            <a:r>
              <a:rPr lang="en-US" altLang="en-US" dirty="0"/>
              <a:t>Independence of errors. </a:t>
            </a:r>
          </a:p>
          <a:p>
            <a:pPr marL="342900" indent="-342900" fontAlgn="base">
              <a:lnSpc>
                <a:spcPct val="90000"/>
              </a:lnSpc>
              <a:spcBef>
                <a:spcPct val="20000"/>
              </a:spcBef>
              <a:spcAft>
                <a:spcPct val="0"/>
              </a:spcAft>
              <a:buClr>
                <a:srgbClr val="009999"/>
              </a:buClr>
              <a:buSzTx/>
              <a:buFont typeface="Wingdings" pitchFamily="2" charset="2"/>
              <a:buChar char="§"/>
            </a:pPr>
            <a:r>
              <a:rPr lang="en-CA" dirty="0"/>
              <a:t>Only the meaningful variables should be included.</a:t>
            </a:r>
          </a:p>
          <a:p>
            <a:pPr marL="342900" indent="-342900" fontAlgn="base">
              <a:lnSpc>
                <a:spcPct val="90000"/>
              </a:lnSpc>
              <a:spcBef>
                <a:spcPct val="20000"/>
              </a:spcBef>
              <a:spcAft>
                <a:spcPct val="0"/>
              </a:spcAft>
              <a:buClr>
                <a:srgbClr val="009999"/>
              </a:buClr>
              <a:buSzTx/>
              <a:buFont typeface="Wingdings" pitchFamily="2" charset="2"/>
              <a:buChar char="§"/>
            </a:pPr>
            <a:r>
              <a:rPr lang="en-CA" dirty="0"/>
              <a:t>Logistic regression requires quite large sample sizes.</a:t>
            </a:r>
          </a:p>
          <a:p>
            <a:pPr marL="0" indent="0" fontAlgn="base">
              <a:lnSpc>
                <a:spcPct val="90000"/>
              </a:lnSpc>
              <a:spcBef>
                <a:spcPct val="20000"/>
              </a:spcBef>
              <a:spcAft>
                <a:spcPct val="0"/>
              </a:spcAft>
              <a:buClr>
                <a:srgbClr val="009999"/>
              </a:buClr>
              <a:buSzTx/>
              <a:buNone/>
            </a:pPr>
            <a:br>
              <a:rPr lang="en-CA" dirty="0"/>
            </a:br>
            <a:endParaRPr lang="en-US" altLang="en-US" dirty="0"/>
          </a:p>
          <a:p>
            <a:pPr marL="342900" indent="-342900" fontAlgn="base">
              <a:lnSpc>
                <a:spcPct val="90000"/>
              </a:lnSpc>
              <a:spcBef>
                <a:spcPct val="20000"/>
              </a:spcBef>
              <a:spcAft>
                <a:spcPct val="0"/>
              </a:spcAft>
              <a:buClr>
                <a:srgbClr val="009999"/>
              </a:buClr>
              <a:buSzTx/>
              <a:buFont typeface="Wingdings" pitchFamily="2" charset="2"/>
              <a:buChar char="§"/>
            </a:pPr>
            <a:endParaRPr lang="en-US" altLang="en-US" dirty="0"/>
          </a:p>
          <a:p>
            <a:pPr marL="342900" lvl="0" indent="-342900" fontAlgn="base">
              <a:lnSpc>
                <a:spcPct val="90000"/>
              </a:lnSpc>
              <a:spcBef>
                <a:spcPct val="20000"/>
              </a:spcBef>
              <a:spcAft>
                <a:spcPct val="0"/>
              </a:spcAft>
              <a:buClr>
                <a:srgbClr val="009999"/>
              </a:buClr>
              <a:buSzTx/>
              <a:buFont typeface="Wingdings" pitchFamily="2" charset="2"/>
              <a:buChar char="§"/>
            </a:pPr>
            <a:endParaRPr lang="en-US" dirty="0"/>
          </a:p>
        </p:txBody>
      </p:sp>
    </p:spTree>
    <p:extLst>
      <p:ext uri="{BB962C8B-B14F-4D97-AF65-F5344CB8AC3E}">
        <p14:creationId xmlns:p14="http://schemas.microsoft.com/office/powerpoint/2010/main" val="161668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4620260" cy="3809999"/>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In a strict sense, logistic regression is a probabilistic model</a:t>
            </a:r>
          </a:p>
          <a:p>
            <a:pPr marL="342900" lvl="0" indent="-342900" fontAlgn="base">
              <a:lnSpc>
                <a:spcPct val="90000"/>
              </a:lnSpc>
              <a:spcBef>
                <a:spcPct val="20000"/>
              </a:spcBef>
              <a:spcAft>
                <a:spcPct val="0"/>
              </a:spcAft>
              <a:buClr>
                <a:srgbClr val="009999"/>
              </a:buClr>
              <a:buSzTx/>
              <a:buFont typeface="Wingdings" pitchFamily="2" charset="2"/>
              <a:buChar char="§"/>
            </a:pPr>
            <a:r>
              <a:rPr lang="en-CA" dirty="0"/>
              <a:t>We can define a function </a:t>
            </a:r>
          </a:p>
          <a:p>
            <a:pPr marL="342900" lvl="0" indent="-342900" fontAlgn="base">
              <a:lnSpc>
                <a:spcPct val="90000"/>
              </a:lnSpc>
              <a:spcBef>
                <a:spcPct val="20000"/>
              </a:spcBef>
              <a:spcAft>
                <a:spcPct val="0"/>
              </a:spcAft>
              <a:buClr>
                <a:srgbClr val="009999"/>
              </a:buClr>
              <a:buSzTx/>
              <a:buFont typeface="Wingdings" pitchFamily="2" charset="2"/>
              <a:buChar char="§"/>
            </a:pPr>
            <a:endParaRPr lang="en-CA" dirty="0"/>
          </a:p>
          <a:p>
            <a:pPr marL="342900" lvl="0" indent="-342900" fontAlgn="base">
              <a:lnSpc>
                <a:spcPct val="90000"/>
              </a:lnSpc>
              <a:spcBef>
                <a:spcPct val="20000"/>
              </a:spcBef>
              <a:spcAft>
                <a:spcPct val="0"/>
              </a:spcAft>
              <a:buClr>
                <a:srgbClr val="009999"/>
              </a:buClr>
              <a:buSzTx/>
              <a:buFont typeface="Wingdings" pitchFamily="2" charset="2"/>
              <a:buChar char="§"/>
            </a:pPr>
            <a:endParaRPr lang="en-CA" dirty="0"/>
          </a:p>
          <a:p>
            <a:pPr marL="342900" indent="-342900" fontAlgn="base">
              <a:lnSpc>
                <a:spcPct val="90000"/>
              </a:lnSpc>
              <a:spcBef>
                <a:spcPct val="20000"/>
              </a:spcBef>
              <a:spcAft>
                <a:spcPct val="0"/>
              </a:spcAft>
              <a:buClr>
                <a:srgbClr val="009999"/>
              </a:buClr>
              <a:buSzTx/>
              <a:buFont typeface="Wingdings" pitchFamily="2" charset="2"/>
              <a:buChar char="§"/>
            </a:pPr>
            <a:r>
              <a:rPr lang="en-CA" dirty="0"/>
              <a:t>This is a valid conditional density function since the two components (f1f1 and f2f2, shown just below) sum to 1 and remain in [0, 1].</a:t>
            </a:r>
          </a:p>
          <a:p>
            <a:pPr marL="342900" indent="-342900" fontAlgn="base">
              <a:lnSpc>
                <a:spcPct val="90000"/>
              </a:lnSpc>
              <a:spcBef>
                <a:spcPct val="20000"/>
              </a:spcBef>
              <a:spcAft>
                <a:spcPct val="0"/>
              </a:spcAft>
              <a:buClr>
                <a:srgbClr val="009999"/>
              </a:buClr>
              <a:buSzTx/>
              <a:buFont typeface="Wingdings" pitchFamily="2" charset="2"/>
              <a:buChar char="§"/>
            </a:pPr>
            <a:r>
              <a:rPr lang="en-CA" dirty="0"/>
              <a:t>It looks similar to a step function, but we have relaxed it so that we have a smooth curve, and can therefore take the derivative.</a:t>
            </a:r>
          </a:p>
          <a:p>
            <a:pPr marL="0" lvl="0" indent="0" fontAlgn="base">
              <a:lnSpc>
                <a:spcPct val="90000"/>
              </a:lnSpc>
              <a:spcBef>
                <a:spcPct val="20000"/>
              </a:spcBef>
              <a:spcAft>
                <a:spcPct val="0"/>
              </a:spcAft>
              <a:buClr>
                <a:srgbClr val="009999"/>
              </a:buClr>
              <a:buSzTx/>
              <a:buNone/>
            </a:pPr>
            <a:br>
              <a:rPr lang="en-CA" dirty="0"/>
            </a:br>
            <a:br>
              <a:rPr lang="en-CA" dirty="0"/>
            </a:br>
            <a:endParaRPr lang="en-US" dirty="0"/>
          </a:p>
        </p:txBody>
      </p:sp>
      <p:pic>
        <p:nvPicPr>
          <p:cNvPr id="2" name="Picture 1">
            <a:extLst>
              <a:ext uri="{FF2B5EF4-FFF2-40B4-BE49-F238E27FC236}">
                <a16:creationId xmlns:a16="http://schemas.microsoft.com/office/drawing/2014/main" id="{342E7DA0-8F2A-664F-AE53-F58781FF87C1}"/>
              </a:ext>
            </a:extLst>
          </p:cNvPr>
          <p:cNvPicPr>
            <a:picLocks noChangeAspect="1"/>
          </p:cNvPicPr>
          <p:nvPr/>
        </p:nvPicPr>
        <p:blipFill>
          <a:blip r:embed="rId3"/>
          <a:stretch>
            <a:fillRect/>
          </a:stretch>
        </p:blipFill>
        <p:spPr>
          <a:xfrm>
            <a:off x="2518229" y="2153546"/>
            <a:ext cx="4463143" cy="473537"/>
          </a:xfrm>
          <a:prstGeom prst="rect">
            <a:avLst/>
          </a:prstGeom>
        </p:spPr>
      </p:pic>
      <p:pic>
        <p:nvPicPr>
          <p:cNvPr id="3" name="Picture 2">
            <a:extLst>
              <a:ext uri="{FF2B5EF4-FFF2-40B4-BE49-F238E27FC236}">
                <a16:creationId xmlns:a16="http://schemas.microsoft.com/office/drawing/2014/main" id="{63914B85-54BE-CD4E-B655-068DCB8A40CF}"/>
              </a:ext>
            </a:extLst>
          </p:cNvPr>
          <p:cNvPicPr>
            <a:picLocks noChangeAspect="1"/>
          </p:cNvPicPr>
          <p:nvPr/>
        </p:nvPicPr>
        <p:blipFill>
          <a:blip r:embed="rId4"/>
          <a:stretch>
            <a:fillRect/>
          </a:stretch>
        </p:blipFill>
        <p:spPr>
          <a:xfrm>
            <a:off x="6118512" y="2687123"/>
            <a:ext cx="2669147" cy="1933685"/>
          </a:xfrm>
          <a:prstGeom prst="rect">
            <a:avLst/>
          </a:prstGeom>
        </p:spPr>
      </p:pic>
    </p:spTree>
    <p:extLst>
      <p:ext uri="{BB962C8B-B14F-4D97-AF65-F5344CB8AC3E}">
        <p14:creationId xmlns:p14="http://schemas.microsoft.com/office/powerpoint/2010/main" val="2805464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4620260" cy="3809999"/>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Since the model is probabilistic. </a:t>
            </a:r>
          </a:p>
          <a:p>
            <a:pPr marL="285750" indent="-285750" fontAlgn="base">
              <a:lnSpc>
                <a:spcPct val="90000"/>
              </a:lnSpc>
              <a:spcBef>
                <a:spcPct val="20000"/>
              </a:spcBef>
              <a:spcAft>
                <a:spcPct val="0"/>
              </a:spcAft>
              <a:buClr>
                <a:srgbClr val="009999"/>
              </a:buClr>
              <a:buSzTx/>
            </a:pPr>
            <a:r>
              <a:rPr lang="en-US" altLang="en-US" dirty="0"/>
              <a:t>This means that the output has to be able to provide us with probabilistic output</a:t>
            </a:r>
          </a:p>
          <a:p>
            <a:pPr marL="285750" indent="-285750" fontAlgn="base">
              <a:lnSpc>
                <a:spcPct val="90000"/>
              </a:lnSpc>
              <a:spcBef>
                <a:spcPct val="20000"/>
              </a:spcBef>
              <a:spcAft>
                <a:spcPct val="0"/>
              </a:spcAft>
              <a:buClr>
                <a:srgbClr val="009999"/>
              </a:buClr>
              <a:buSzTx/>
            </a:pPr>
            <a:r>
              <a:rPr lang="en-US" altLang="en-US" dirty="0"/>
              <a:t>The output has to be between 0 and 1.</a:t>
            </a:r>
          </a:p>
          <a:p>
            <a:pPr marL="285750" indent="-285750" fontAlgn="base">
              <a:lnSpc>
                <a:spcPct val="90000"/>
              </a:lnSpc>
              <a:spcBef>
                <a:spcPct val="20000"/>
              </a:spcBef>
              <a:spcAft>
                <a:spcPct val="0"/>
              </a:spcAft>
              <a:buClr>
                <a:srgbClr val="009999"/>
              </a:buClr>
              <a:buSzTx/>
            </a:pPr>
            <a:r>
              <a:rPr lang="en-US" altLang="en-US" dirty="0"/>
              <a:t>This allows to have two possible of outputs </a:t>
            </a:r>
          </a:p>
          <a:p>
            <a:pPr marL="742950" lvl="1" indent="-285750" fontAlgn="base">
              <a:lnSpc>
                <a:spcPct val="90000"/>
              </a:lnSpc>
              <a:spcBef>
                <a:spcPct val="20000"/>
              </a:spcBef>
              <a:spcAft>
                <a:spcPct val="0"/>
              </a:spcAft>
              <a:buClr>
                <a:srgbClr val="009999"/>
              </a:buClr>
              <a:buSzTx/>
            </a:pPr>
            <a:r>
              <a:rPr lang="en-US" altLang="en-US" dirty="0"/>
              <a:t>Categorical or binary </a:t>
            </a:r>
          </a:p>
          <a:p>
            <a:pPr marL="1200150" lvl="2" indent="-285750" fontAlgn="base">
              <a:lnSpc>
                <a:spcPct val="90000"/>
              </a:lnSpc>
              <a:spcBef>
                <a:spcPct val="20000"/>
              </a:spcBef>
              <a:spcAft>
                <a:spcPct val="0"/>
              </a:spcAft>
              <a:buClr>
                <a:srgbClr val="009999"/>
              </a:buClr>
              <a:buSzTx/>
            </a:pPr>
            <a:r>
              <a:rPr lang="en-US" altLang="en-US" dirty="0"/>
              <a:t>Threshold based output. If the probability is &gt; 0.5 then the output is 1</a:t>
            </a:r>
          </a:p>
          <a:p>
            <a:pPr marL="1200150" lvl="2" indent="-285750" fontAlgn="base">
              <a:lnSpc>
                <a:spcPct val="90000"/>
              </a:lnSpc>
              <a:spcBef>
                <a:spcPct val="20000"/>
              </a:spcBef>
              <a:spcAft>
                <a:spcPct val="0"/>
              </a:spcAft>
              <a:buClr>
                <a:srgbClr val="009999"/>
              </a:buClr>
              <a:buSzTx/>
            </a:pPr>
            <a:r>
              <a:rPr lang="en-US" altLang="en-US" dirty="0"/>
              <a:t>If the probability is &lt;0.5, then the output is 0</a:t>
            </a:r>
          </a:p>
          <a:p>
            <a:pPr marL="742950" lvl="1" indent="-285750" fontAlgn="base">
              <a:lnSpc>
                <a:spcPct val="90000"/>
              </a:lnSpc>
              <a:spcBef>
                <a:spcPct val="20000"/>
              </a:spcBef>
              <a:spcAft>
                <a:spcPct val="0"/>
              </a:spcAft>
              <a:buClr>
                <a:srgbClr val="009999"/>
              </a:buClr>
              <a:buSzTx/>
            </a:pPr>
            <a:r>
              <a:rPr lang="en-US" altLang="en-US" dirty="0"/>
              <a:t>Probabilistic output. The outcome is produced in a shape of probabilities of it either being 0 or 1</a:t>
            </a:r>
          </a:p>
        </p:txBody>
      </p:sp>
      <p:pic>
        <p:nvPicPr>
          <p:cNvPr id="6" name="Picture 5">
            <a:extLst>
              <a:ext uri="{FF2B5EF4-FFF2-40B4-BE49-F238E27FC236}">
                <a16:creationId xmlns:a16="http://schemas.microsoft.com/office/drawing/2014/main" id="{259321A2-E51B-B24A-A351-A8D57A422352}"/>
              </a:ext>
            </a:extLst>
          </p:cNvPr>
          <p:cNvPicPr>
            <a:picLocks noChangeAspect="1"/>
          </p:cNvPicPr>
          <p:nvPr/>
        </p:nvPicPr>
        <p:blipFill>
          <a:blip r:embed="rId3"/>
          <a:stretch>
            <a:fillRect/>
          </a:stretch>
        </p:blipFill>
        <p:spPr>
          <a:xfrm>
            <a:off x="6183086" y="1816266"/>
            <a:ext cx="2669147" cy="1933685"/>
          </a:xfrm>
          <a:prstGeom prst="rect">
            <a:avLst/>
          </a:prstGeom>
        </p:spPr>
      </p:pic>
    </p:spTree>
    <p:extLst>
      <p:ext uri="{BB962C8B-B14F-4D97-AF65-F5344CB8AC3E}">
        <p14:creationId xmlns:p14="http://schemas.microsoft.com/office/powerpoint/2010/main" val="296045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pic>
        <p:nvPicPr>
          <p:cNvPr id="6" name="Picture 4" descr="logistic_function">
            <a:extLst>
              <a:ext uri="{FF2B5EF4-FFF2-40B4-BE49-F238E27FC236}">
                <a16:creationId xmlns:a16="http://schemas.microsoft.com/office/drawing/2014/main" id="{06733794-3EAF-0249-9EE6-56889B956B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2656795" y="1008743"/>
            <a:ext cx="4030662" cy="4002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206804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4620260" cy="3809999"/>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For example:</a:t>
            </a:r>
          </a:p>
          <a:p>
            <a:pPr marL="285750" indent="-285750" fontAlgn="base">
              <a:lnSpc>
                <a:spcPct val="90000"/>
              </a:lnSpc>
              <a:spcBef>
                <a:spcPct val="20000"/>
              </a:spcBef>
              <a:spcAft>
                <a:spcPct val="0"/>
              </a:spcAft>
              <a:buClr>
                <a:srgbClr val="009999"/>
              </a:buClr>
              <a:buSzTx/>
            </a:pPr>
            <a:r>
              <a:rPr lang="en-US" altLang="en-US" dirty="0"/>
              <a:t>In our titanic data set the target is either Survived or Not survived</a:t>
            </a:r>
          </a:p>
          <a:p>
            <a:pPr marL="742950" lvl="1" indent="-285750" fontAlgn="base">
              <a:lnSpc>
                <a:spcPct val="90000"/>
              </a:lnSpc>
              <a:spcBef>
                <a:spcPct val="20000"/>
              </a:spcBef>
              <a:spcAft>
                <a:spcPct val="0"/>
              </a:spcAft>
              <a:buClr>
                <a:srgbClr val="009999"/>
              </a:buClr>
              <a:buSzTx/>
            </a:pPr>
            <a:r>
              <a:rPr lang="en-US" altLang="en-US" dirty="0"/>
              <a:t>1 means survived</a:t>
            </a:r>
          </a:p>
          <a:p>
            <a:pPr marL="742950" lvl="1" indent="-285750" fontAlgn="base">
              <a:lnSpc>
                <a:spcPct val="90000"/>
              </a:lnSpc>
              <a:spcBef>
                <a:spcPct val="20000"/>
              </a:spcBef>
              <a:spcAft>
                <a:spcPct val="0"/>
              </a:spcAft>
              <a:buClr>
                <a:srgbClr val="009999"/>
              </a:buClr>
              <a:buSzTx/>
            </a:pPr>
            <a:r>
              <a:rPr lang="en-US" altLang="en-US" dirty="0"/>
              <a:t>0 mean not survived</a:t>
            </a:r>
          </a:p>
          <a:p>
            <a:pPr marL="285750" indent="-285750" fontAlgn="base">
              <a:lnSpc>
                <a:spcPct val="90000"/>
              </a:lnSpc>
              <a:spcBef>
                <a:spcPct val="20000"/>
              </a:spcBef>
              <a:spcAft>
                <a:spcPct val="0"/>
              </a:spcAft>
              <a:buClr>
                <a:srgbClr val="009999"/>
              </a:buClr>
              <a:buSzTx/>
            </a:pPr>
            <a:r>
              <a:rPr lang="en-US" altLang="en-US" dirty="0"/>
              <a:t>This result is definitive. </a:t>
            </a:r>
          </a:p>
          <a:p>
            <a:pPr marL="0" indent="0" fontAlgn="base">
              <a:lnSpc>
                <a:spcPct val="90000"/>
              </a:lnSpc>
              <a:spcBef>
                <a:spcPct val="20000"/>
              </a:spcBef>
              <a:spcAft>
                <a:spcPct val="0"/>
              </a:spcAft>
              <a:buClr>
                <a:srgbClr val="009999"/>
              </a:buClr>
              <a:buSzTx/>
              <a:buNone/>
            </a:pPr>
            <a:endParaRPr lang="en-US" altLang="en-US" dirty="0"/>
          </a:p>
        </p:txBody>
      </p:sp>
      <p:pic>
        <p:nvPicPr>
          <p:cNvPr id="3" name="Picture 2">
            <a:extLst>
              <a:ext uri="{FF2B5EF4-FFF2-40B4-BE49-F238E27FC236}">
                <a16:creationId xmlns:a16="http://schemas.microsoft.com/office/drawing/2014/main" id="{F7CF3690-E9F4-C243-9A26-DEB69AF12633}"/>
              </a:ext>
            </a:extLst>
          </p:cNvPr>
          <p:cNvPicPr>
            <a:picLocks noChangeAspect="1"/>
          </p:cNvPicPr>
          <p:nvPr/>
        </p:nvPicPr>
        <p:blipFill>
          <a:blip r:embed="rId3"/>
          <a:stretch>
            <a:fillRect/>
          </a:stretch>
        </p:blipFill>
        <p:spPr>
          <a:xfrm>
            <a:off x="4332515" y="1674737"/>
            <a:ext cx="3991428" cy="3014334"/>
          </a:xfrm>
          <a:prstGeom prst="rect">
            <a:avLst/>
          </a:prstGeom>
        </p:spPr>
      </p:pic>
    </p:spTree>
    <p:extLst>
      <p:ext uri="{BB962C8B-B14F-4D97-AF65-F5344CB8AC3E}">
        <p14:creationId xmlns:p14="http://schemas.microsoft.com/office/powerpoint/2010/main" val="25284607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lvl="0" algn="ctr"/>
            <a:r>
              <a:rPr lang="en-US" sz="2800" b="1" i="0" u="none" strike="noStrike" cap="none" dirty="0">
                <a:solidFill>
                  <a:srgbClr val="136855"/>
                </a:solidFill>
                <a:latin typeface="Arial"/>
                <a:ea typeface="Arial"/>
                <a:cs typeface="Arial"/>
                <a:sym typeface="Arial"/>
              </a:rPr>
              <a:t>What’s </a:t>
            </a:r>
            <a:r>
              <a:rPr lang="en-US" altLang="en-US" dirty="0"/>
              <a:t>Logistic Regression?</a:t>
            </a:r>
            <a:endParaRPr dirty="0"/>
          </a:p>
        </p:txBody>
      </p:sp>
      <p:sp>
        <p:nvSpPr>
          <p:cNvPr id="60" name="Shape 60"/>
          <p:cNvSpPr txBox="1">
            <a:spLocks noGrp="1"/>
          </p:cNvSpPr>
          <p:nvPr>
            <p:ph type="body" idx="1"/>
          </p:nvPr>
        </p:nvSpPr>
        <p:spPr>
          <a:xfrm>
            <a:off x="1562826" y="1099458"/>
            <a:ext cx="3611517" cy="3809999"/>
          </a:xfrm>
          <a:prstGeom prst="rect">
            <a:avLst/>
          </a:prstGeom>
          <a:noFill/>
          <a:ln>
            <a:noFill/>
          </a:ln>
        </p:spPr>
        <p:txBody>
          <a:bodyPr spcFirstLastPara="1" wrap="square" lIns="91425" tIns="45700" rIns="91425" bIns="45700" anchor="t" anchorCtr="0">
            <a:noAutofit/>
          </a:bodyPr>
          <a:lstStyle/>
          <a:p>
            <a:pPr marL="0" indent="0" fontAlgn="base">
              <a:lnSpc>
                <a:spcPct val="90000"/>
              </a:lnSpc>
              <a:spcBef>
                <a:spcPct val="20000"/>
              </a:spcBef>
              <a:spcAft>
                <a:spcPct val="0"/>
              </a:spcAft>
              <a:buClr>
                <a:srgbClr val="009999"/>
              </a:buClr>
              <a:buSzTx/>
              <a:buNone/>
            </a:pPr>
            <a:r>
              <a:rPr lang="en-US" altLang="en-US" dirty="0"/>
              <a:t>However, there is a need for variation</a:t>
            </a:r>
          </a:p>
          <a:p>
            <a:pPr marL="285750" indent="-285750" fontAlgn="base">
              <a:lnSpc>
                <a:spcPct val="90000"/>
              </a:lnSpc>
              <a:spcBef>
                <a:spcPct val="20000"/>
              </a:spcBef>
              <a:spcAft>
                <a:spcPct val="0"/>
              </a:spcAft>
              <a:buClr>
                <a:srgbClr val="009999"/>
              </a:buClr>
              <a:buSzTx/>
            </a:pPr>
            <a:r>
              <a:rPr lang="en-US" altLang="en-US" dirty="0"/>
              <a:t>Hence, the probabilistic outcome</a:t>
            </a:r>
          </a:p>
          <a:p>
            <a:pPr marL="285750" indent="-285750" fontAlgn="base">
              <a:lnSpc>
                <a:spcPct val="90000"/>
              </a:lnSpc>
              <a:spcBef>
                <a:spcPct val="20000"/>
              </a:spcBef>
              <a:spcAft>
                <a:spcPct val="0"/>
              </a:spcAft>
              <a:buClr>
                <a:srgbClr val="009999"/>
              </a:buClr>
              <a:buSzTx/>
            </a:pPr>
            <a:r>
              <a:rPr lang="en-US" altLang="en-US" dirty="0"/>
              <a:t>As a matter of fact, the previous outcome was a result of thresholding. </a:t>
            </a:r>
          </a:p>
          <a:p>
            <a:pPr marL="285750" indent="-285750" fontAlgn="base">
              <a:lnSpc>
                <a:spcPct val="90000"/>
              </a:lnSpc>
              <a:spcBef>
                <a:spcPct val="20000"/>
              </a:spcBef>
              <a:spcAft>
                <a:spcPct val="0"/>
              </a:spcAft>
              <a:buClr>
                <a:srgbClr val="009999"/>
              </a:buClr>
              <a:buSzTx/>
            </a:pPr>
            <a:r>
              <a:rPr lang="en-US" altLang="en-US" dirty="0"/>
              <a:t>Some of the passengers had a probability of 1 of surviving, and almost no passenger was guaranteed to NOT survive.</a:t>
            </a:r>
          </a:p>
          <a:p>
            <a:pPr marL="285750" indent="-285750" fontAlgn="base">
              <a:lnSpc>
                <a:spcPct val="90000"/>
              </a:lnSpc>
              <a:spcBef>
                <a:spcPct val="20000"/>
              </a:spcBef>
              <a:spcAft>
                <a:spcPct val="0"/>
              </a:spcAft>
              <a:buClr>
                <a:srgbClr val="009999"/>
              </a:buClr>
              <a:buSzTx/>
            </a:pPr>
            <a:endParaRPr lang="en-US" altLang="en-US" dirty="0"/>
          </a:p>
          <a:p>
            <a:pPr marL="0" indent="0" fontAlgn="base">
              <a:lnSpc>
                <a:spcPct val="90000"/>
              </a:lnSpc>
              <a:spcBef>
                <a:spcPct val="20000"/>
              </a:spcBef>
              <a:spcAft>
                <a:spcPct val="0"/>
              </a:spcAft>
              <a:buClr>
                <a:srgbClr val="009999"/>
              </a:buClr>
              <a:buSzTx/>
              <a:buNone/>
            </a:pPr>
            <a:endParaRPr lang="en-US" altLang="en-US" dirty="0"/>
          </a:p>
        </p:txBody>
      </p:sp>
      <p:pic>
        <p:nvPicPr>
          <p:cNvPr id="2" name="Picture 1">
            <a:extLst>
              <a:ext uri="{FF2B5EF4-FFF2-40B4-BE49-F238E27FC236}">
                <a16:creationId xmlns:a16="http://schemas.microsoft.com/office/drawing/2014/main" id="{98EB4E41-1512-C54D-954F-FECD09BBD385}"/>
              </a:ext>
            </a:extLst>
          </p:cNvPr>
          <p:cNvPicPr>
            <a:picLocks noChangeAspect="1"/>
          </p:cNvPicPr>
          <p:nvPr/>
        </p:nvPicPr>
        <p:blipFill>
          <a:blip r:embed="rId3"/>
          <a:stretch>
            <a:fillRect/>
          </a:stretch>
        </p:blipFill>
        <p:spPr>
          <a:xfrm>
            <a:off x="5081567" y="1023256"/>
            <a:ext cx="4062433" cy="3067957"/>
          </a:xfrm>
          <a:prstGeom prst="rect">
            <a:avLst/>
          </a:prstGeom>
        </p:spPr>
      </p:pic>
    </p:spTree>
    <p:extLst>
      <p:ext uri="{BB962C8B-B14F-4D97-AF65-F5344CB8AC3E}">
        <p14:creationId xmlns:p14="http://schemas.microsoft.com/office/powerpoint/2010/main" val="2836450981"/>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2176</TotalTime>
  <Words>503</Words>
  <Application>Microsoft Macintosh PowerPoint</Application>
  <PresentationFormat>On-screen Show (16:9)</PresentationFormat>
  <Paragraphs>69</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Wingdings</vt:lpstr>
      <vt:lpstr>Office Theme</vt:lpstr>
      <vt:lpstr>Classification with Logistics Regression </vt:lpstr>
      <vt:lpstr>What’s Classification?</vt:lpstr>
      <vt:lpstr>What’s Logistic Regression?</vt:lpstr>
      <vt:lpstr>What’s Logistic Regression?</vt:lpstr>
      <vt:lpstr>What’s Logistic Regression?</vt:lpstr>
      <vt:lpstr>What’s Logistic Regression?</vt:lpstr>
      <vt:lpstr>What’s Logistic Regression?</vt:lpstr>
      <vt:lpstr>What’s Logistic Regression?</vt:lpstr>
      <vt:lpstr>What’s Logistic Regression?</vt:lpstr>
      <vt:lpstr>How is it done?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Modeling and Data Mining</dc:title>
  <cp:lastModifiedBy>Microsoft Office User</cp:lastModifiedBy>
  <cp:revision>22</cp:revision>
  <dcterms:modified xsi:type="dcterms:W3CDTF">2018-10-13T18:09:18Z</dcterms:modified>
</cp:coreProperties>
</file>